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7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258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7" r:id="rId52"/>
    <p:sldId id="278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D72FE6-FA5D-456E-B620-C35D8AA8BA6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7EFC46-DC79-477A-95C3-FE67F8723378}" type="slidenum">
              <a:rPr lang="en-US"/>
              <a:pPr/>
              <a:t>1</a:t>
            </a:fld>
            <a:endParaRPr lang="en-US"/>
          </a:p>
        </p:txBody>
      </p:sp>
      <p:sp>
        <p:nvSpPr>
          <p:cNvPr id="6146" name="Footer Placeholder 5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en-US" sz="1200">
                <a:latin typeface="Verdana" pitchFamily="34" charset="0"/>
                <a:cs typeface="Arial" pitchFamily="34" charset="0"/>
              </a:rPr>
              <a:t>01CourseIntro 2008x</a:t>
            </a:r>
          </a:p>
        </p:txBody>
      </p:sp>
      <p:sp>
        <p:nvSpPr>
          <p:cNvPr id="614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753B034-5137-4F16-9179-F5BB21AF0E0E}" type="slidenum">
              <a:rPr lang="en-US" sz="1200">
                <a:latin typeface="Verdana" pitchFamily="34" charset="0"/>
                <a:cs typeface="Arial" pitchFamily="34" charset="0"/>
              </a:rPr>
              <a:pPr algn="r"/>
              <a:t>1</a:t>
            </a:fld>
            <a:endParaRPr lang="en-US" sz="1200">
              <a:latin typeface="Verdana" pitchFamily="34" charset="0"/>
              <a:cs typeface="Arial" pitchFamily="34" charset="0"/>
            </a:endParaRPr>
          </a:p>
        </p:txBody>
      </p:sp>
      <p:sp>
        <p:nvSpPr>
          <p:cNvPr id="61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VolunteerMatch.org – National posting or site/district/position specific can be posted.  Samples of these postings are on the Yahoo site.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Website for state – Google Tax-Aide and found a number of sites.  I found a link for Tax-Aide on various organizations websites.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Posting on Create the Good also populates a large number of sites:  This list will be posted on the Yahoo site.</a:t>
            </a:r>
          </a:p>
          <a:p>
            <a:pPr eaLnBrk="1" hangingPunct="1">
              <a:defRPr/>
            </a:pPr>
            <a:r>
              <a:rPr lang="en-US" dirty="0" smtClean="0"/>
              <a:t>1800Volunteer </a:t>
            </a:r>
          </a:p>
          <a:p>
            <a:pPr eaLnBrk="1" hangingPunct="1">
              <a:defRPr/>
            </a:pPr>
            <a:r>
              <a:rPr lang="en-US" dirty="0" smtClean="0"/>
              <a:t>1 Sky </a:t>
            </a:r>
            <a:br>
              <a:rPr lang="en-US" dirty="0" smtClean="0"/>
            </a:br>
            <a:r>
              <a:rPr lang="en-US" dirty="0" smtClean="0"/>
              <a:t> AARP </a:t>
            </a:r>
            <a:br>
              <a:rPr lang="en-US" dirty="0" smtClean="0"/>
            </a:br>
            <a:r>
              <a:rPr lang="en-US" dirty="0" smtClean="0"/>
              <a:t> AMERICAN RED CROSS </a:t>
            </a:r>
            <a:br>
              <a:rPr lang="en-US" dirty="0" smtClean="0"/>
            </a:br>
            <a:r>
              <a:rPr lang="en-US" dirty="0" smtClean="0"/>
              <a:t> American Solutions for Winning the Future </a:t>
            </a:r>
            <a:br>
              <a:rPr lang="en-US" dirty="0" smtClean="0"/>
            </a:br>
            <a:r>
              <a:rPr lang="en-US" dirty="0" smtClean="0"/>
              <a:t> City of New York </a:t>
            </a:r>
            <a:br>
              <a:rPr lang="en-US" dirty="0" smtClean="0"/>
            </a:br>
            <a:r>
              <a:rPr lang="en-US" dirty="0" smtClean="0"/>
              <a:t> CNCS </a:t>
            </a:r>
            <a:br>
              <a:rPr lang="en-US" dirty="0" smtClean="0"/>
            </a:br>
            <a:r>
              <a:rPr lang="en-US" dirty="0" smtClean="0"/>
              <a:t> Craigslist (also member of board) </a:t>
            </a:r>
            <a:br>
              <a:rPr lang="en-US" dirty="0" smtClean="0"/>
            </a:br>
            <a:r>
              <a:rPr lang="en-US" dirty="0" smtClean="0"/>
              <a:t> GIRL SCOUTS </a:t>
            </a:r>
            <a:br>
              <a:rPr lang="en-US" dirty="0" smtClean="0"/>
            </a:br>
            <a:r>
              <a:rPr lang="en-US" dirty="0" smtClean="0"/>
              <a:t> HABITAT FOR HUMANITY </a:t>
            </a:r>
            <a:br>
              <a:rPr lang="en-US" dirty="0" smtClean="0"/>
            </a:br>
            <a:r>
              <a:rPr lang="en-US" dirty="0" smtClean="0"/>
              <a:t> Hands On Network/</a:t>
            </a:r>
            <a:r>
              <a:rPr lang="en-US" dirty="0" err="1" smtClean="0"/>
              <a:t>PoL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 Idealist (also member of board) </a:t>
            </a:r>
            <a:br>
              <a:rPr lang="en-US" dirty="0" smtClean="0"/>
            </a:br>
            <a:r>
              <a:rPr lang="en-US" dirty="0" smtClean="0"/>
              <a:t> MEETUP </a:t>
            </a:r>
            <a:br>
              <a:rPr lang="en-US" dirty="0" smtClean="0"/>
            </a:br>
            <a:r>
              <a:rPr lang="en-US" dirty="0" smtClean="0"/>
              <a:t> Network for Good </a:t>
            </a:r>
            <a:br>
              <a:rPr lang="en-US" dirty="0" smtClean="0"/>
            </a:br>
            <a:r>
              <a:rPr lang="en-US" dirty="0" smtClean="0"/>
              <a:t> Organizing for America </a:t>
            </a:r>
            <a:br>
              <a:rPr lang="en-US" dirty="0" smtClean="0"/>
            </a:br>
            <a:r>
              <a:rPr lang="en-US" dirty="0" smtClean="0"/>
              <a:t> SERVENET.org </a:t>
            </a:r>
            <a:br>
              <a:rPr lang="en-US" dirty="0" smtClean="0"/>
            </a:br>
            <a:r>
              <a:rPr lang="en-US" dirty="0" smtClean="0"/>
              <a:t> Sierra Club (limited civic engagement) </a:t>
            </a:r>
            <a:br>
              <a:rPr lang="en-US" dirty="0" smtClean="0"/>
            </a:br>
            <a:r>
              <a:rPr lang="en-US" dirty="0" smtClean="0"/>
              <a:t> The </a:t>
            </a:r>
            <a:r>
              <a:rPr lang="en-US" dirty="0" err="1" smtClean="0"/>
              <a:t>Extraordinaries</a:t>
            </a:r>
            <a:r>
              <a:rPr lang="en-US" dirty="0" smtClean="0"/>
              <a:t>  UJC </a:t>
            </a:r>
            <a:br>
              <a:rPr lang="en-US" dirty="0" smtClean="0"/>
            </a:br>
            <a:r>
              <a:rPr lang="en-US" dirty="0" smtClean="0"/>
              <a:t> USAservice.org  VOLUNTEER MATCH </a:t>
            </a:r>
            <a:br>
              <a:rPr lang="en-US" dirty="0" smtClean="0"/>
            </a:br>
            <a:r>
              <a:rPr lang="en-US" dirty="0" smtClean="0"/>
              <a:t> Mentor (small) 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err="1" smtClean="0"/>
              <a:t>TechMission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 UNITED WAY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29C948-AC53-44EA-8D94-0B75E9438532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Recruitment material available under Recruit &amp; Promote Tab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DE671B-5D1A-4A9A-B59C-C816D1BC6114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Recruitment material available on Extranet under “Recruit and Promote.”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A lot of material is available in both English and Spanish.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AD1319-D2FA-47E1-AE22-114A5C8D3042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Recruitment material available under Recruit &amp; Promote Tab</a:t>
            </a:r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DE671B-5D1A-4A9A-B59C-C816D1BC6114}" type="slidenum">
              <a:rPr lang="en-US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Under Recruit and Promote tab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	Training and information presentation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	Manual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	FAQs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	Helpful hints and self-help steps 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	Recruitment system reports and VMIS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At this point we will go into the Recruitment System to look at reports that are available.</a:t>
            </a:r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D3C958-6FA0-4DEA-A517-7E1ABAB6DD07}" type="slidenum">
              <a:rPr lang="en-US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Access New Volunteer Recruitment System – go to Home Page.</a:t>
            </a: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EF851D-C308-438E-8175-51A2C76FD2BC}" type="slidenum">
              <a:rPr lang="en-US" smtClean="0">
                <a:latin typeface="Arial" pitchFamily="34" charset="0"/>
                <a:cs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Option to sort by status.</a:t>
            </a: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EA4DD-E9E7-4EF2-AA8C-BE56BA892A6A}" type="slidenum">
              <a:rPr lang="en-US" smtClean="0">
                <a:latin typeface="Arial" pitchFamily="34" charset="0"/>
                <a:cs typeface="Arial" pitchFamily="34" charset="0"/>
              </a:rPr>
              <a:pPr/>
              <a:t>25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Sort prospective volunteers by status:</a:t>
            </a:r>
          </a:p>
          <a:p>
            <a:endParaRPr lang="en-US" dirty="0" smtClean="0"/>
          </a:p>
          <a:p>
            <a:r>
              <a:rPr lang="en-US" dirty="0" smtClean="0"/>
              <a:t>All</a:t>
            </a:r>
          </a:p>
          <a:p>
            <a:r>
              <a:rPr lang="en-US" dirty="0" smtClean="0"/>
              <a:t>Pending</a:t>
            </a:r>
          </a:p>
          <a:p>
            <a:r>
              <a:rPr lang="en-US" dirty="0" smtClean="0"/>
              <a:t>In</a:t>
            </a:r>
            <a:r>
              <a:rPr lang="en-US" baseline="0" dirty="0" smtClean="0"/>
              <a:t> Progress</a:t>
            </a:r>
          </a:p>
          <a:p>
            <a:r>
              <a:rPr lang="en-US" baseline="0" dirty="0" smtClean="0"/>
              <a:t>Approved</a:t>
            </a:r>
          </a:p>
          <a:p>
            <a:r>
              <a:rPr lang="en-US" baseline="0" dirty="0" smtClean="0"/>
              <a:t>Rejected</a:t>
            </a:r>
          </a:p>
          <a:p>
            <a:r>
              <a:rPr lang="en-US" baseline="0" dirty="0" smtClean="0"/>
              <a:t>On Hold</a:t>
            </a:r>
          </a:p>
          <a:p>
            <a:r>
              <a:rPr lang="en-US" baseline="0" dirty="0" smtClean="0"/>
              <a:t>Pending Approval From DC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35D42F-D107-4B1C-9205-C6CB3664E8A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Click on volunteer’s name, and all information completed by the potential volunteer will be displayed.</a:t>
            </a:r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6486C-214F-4906-9724-07DE06EF3AE8}" type="slidenum">
              <a:rPr lang="en-US" smtClean="0">
                <a:latin typeface="Arial" pitchFamily="34" charset="0"/>
                <a:cs typeface="Arial" pitchFamily="34" charset="0"/>
              </a:rPr>
              <a:pPr/>
              <a:t>27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Log into VMIS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Click on Reports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Select report wanted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F0953-D89B-4F28-A8CE-4DF5ECE7F809}" type="slidenum">
              <a:rPr lang="en-US" smtClean="0">
                <a:latin typeface="Arial" pitchFamily="34" charset="0"/>
                <a:cs typeface="Arial" pitchFamily="34" charset="0"/>
              </a:rPr>
              <a:pPr/>
              <a:t>28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Concept of DMT similar to SMT.  Helps relieve stress for DC.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By targeting  geographic areas where sites are located, expenses can be diminished.  Volunteers will drive fewer miles to sites.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>
              <a:defRPr/>
            </a:pPr>
            <a:r>
              <a:rPr lang="en-US" dirty="0" smtClean="0"/>
              <a:t> </a:t>
            </a:r>
          </a:p>
          <a:p>
            <a:pPr eaLnBrk="1">
              <a:defRPr/>
            </a:pPr>
            <a:r>
              <a:rPr lang="en-US" dirty="0" smtClean="0"/>
              <a:t>Diversity of volunteers – much more needed!!!</a:t>
            </a:r>
          </a:p>
          <a:p>
            <a:pPr eaLnBrk="1">
              <a:defRPr/>
            </a:pPr>
            <a:endParaRPr lang="en-US" dirty="0" smtClean="0"/>
          </a:p>
          <a:p>
            <a:pPr eaLnBrk="1">
              <a:defRPr/>
            </a:pPr>
            <a:r>
              <a:rPr lang="en-US" dirty="0" smtClean="0"/>
              <a:t>Race/Ethnicity</a:t>
            </a:r>
          </a:p>
          <a:p>
            <a:pPr eaLnBrk="1">
              <a:defRPr/>
            </a:pPr>
            <a:r>
              <a:rPr lang="en-US" dirty="0" smtClean="0"/>
              <a:t>84%  White non-Hispanic	7%  Black or African American</a:t>
            </a:r>
          </a:p>
          <a:p>
            <a:pPr eaLnBrk="1">
              <a:defRPr/>
            </a:pPr>
            <a:r>
              <a:rPr lang="en-US" dirty="0" smtClean="0"/>
              <a:t>1% Native American  	1% Multiple Answers</a:t>
            </a:r>
          </a:p>
          <a:p>
            <a:pPr eaLnBrk="1">
              <a:defRPr/>
            </a:pPr>
            <a:r>
              <a:rPr lang="en-US" dirty="0" smtClean="0"/>
              <a:t>2%   Asian/Pacific     	1% Other</a:t>
            </a:r>
          </a:p>
          <a:p>
            <a:pPr eaLnBrk="1">
              <a:defRPr/>
            </a:pPr>
            <a:endParaRPr lang="en-US" dirty="0" smtClean="0"/>
          </a:p>
          <a:p>
            <a:pPr eaLnBrk="1">
              <a:defRPr/>
            </a:pPr>
            <a:r>
              <a:rPr lang="en-US" dirty="0" smtClean="0"/>
              <a:t> </a:t>
            </a:r>
          </a:p>
          <a:p>
            <a:pPr eaLnBrk="1">
              <a:defRPr/>
            </a:pPr>
            <a:r>
              <a:rPr lang="en-US" dirty="0" smtClean="0"/>
              <a:t>66%  Fully Retired		32%  Not Fully Retired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1B39AA-5FBF-4303-9BFD-3714814B0F58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Prospective Volunteer Activity Summery – Accumulative totals since inception of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35D42F-D107-4B1C-9205-C6CB3664E8A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>
                <a:latin typeface="Arial" pitchFamily="34" charset="0"/>
                <a:cs typeface="Arial" pitchFamily="34" charset="0"/>
              </a:rPr>
              <a:t>Contact potential volunteer immediately via phone if at all possible.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Reason those who submitted “application” on website didn’t volunteer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Were never contacted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Couldn’t accommodate work/school schedule for training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Couldn’t accommodate work/school schedule for volunteering  </a:t>
            </a:r>
          </a:p>
          <a:p>
            <a:pPr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Discuss background (work and personal) to determine proper placement.  </a:t>
            </a:r>
          </a:p>
          <a:p>
            <a:pPr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If you are going to be unable to receive e-mail for several weeks, designate someone else to receive referrals.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4CEF5A-7189-4311-BDFC-3E4340C32644}" type="slidenum">
              <a:rPr lang="en-US" smtClean="0">
                <a:latin typeface="Arial" pitchFamily="34" charset="0"/>
                <a:cs typeface="Arial" pitchFamily="34" charset="0"/>
              </a:rPr>
              <a:pPr/>
              <a:t>30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9025D7-812D-4549-9907-1A44F308E55C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Use this when recruiting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Use skills	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Give back to the community  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Satisfaction of helping someone else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Spouse wants them out of house</a:t>
            </a:r>
          </a:p>
          <a:p>
            <a:pPr lvl="1" eaLnBrk="1" hangingPunct="1">
              <a:buFontTx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Bored with retirement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AARP Tax-Aide – AARP magazine (success)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Extranet – tab for recruiting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275BB-F65D-49C0-B627-A8BF0EB7110E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Need weekend and night sites – not just to accommodate volunteers but also to accommodate taxpayers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Be flexible with training.  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Link N Learn for tax law; teach TaxWise in classroom setting.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Night classes – spread over two weeks – 3 nights per week and one Saturday.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Younger volunteers are your future leaders.  They will retire one day.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Background determines where placed.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Taxpayers would like to see someone preparing returns that look like them.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If site is located in a diverse area, focus recruitment of volunteers in that area.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Target specific groups.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F295FD-CEBF-4899-8532-F0DB45E6FF28}" type="slidenum">
              <a:rPr lang="en-US" smtClean="0">
                <a:latin typeface="Arial" pitchFamily="34" charset="0"/>
                <a:cs typeface="Arial" pitchFamily="34" charset="0"/>
              </a:rPr>
              <a:pPr/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At district level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Importance of Communications Coordinator – equivalent of PCS and/or PVC at state level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	No tax law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	Public relations background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	Media specialist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Position description available on Extranet under Leadership Development Tab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57BE1C-FF47-457C-993B-5010E2F2E2C5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Computer not required for Client Facilitator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Flexible – important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Volunteer asked not to come back because he couldn’t get along with taxpayer; perhaps find position where volunteer doesn’t deal with public.  If not one available, then suggest another organization for volunteer.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Generic PowerPoint presentation available on the Extranet.</a:t>
            </a: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Suggest taking the generic and making it personal to group; area.</a:t>
            </a:r>
          </a:p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smtClean="0">
                <a:latin typeface="Arial" pitchFamily="34" charset="0"/>
                <a:cs typeface="Arial" pitchFamily="34" charset="0"/>
              </a:rPr>
              <a:t>Large employers – One employer who donates $10 per hour to the district for each hour one of its employees volunteers.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F6D22F-32C6-4977-B63A-413F4F0D371B}" type="slidenum">
              <a:rPr lang="en-US" smtClean="0">
                <a:latin typeface="Arial" pitchFamily="34" charset="0"/>
                <a:cs typeface="Arial" pitchFamily="34" charset="0"/>
              </a:rPr>
              <a:pPr/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0BE124-6737-467B-AAE9-F59475F67315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78D4E2-0AEA-418A-80B5-849468E13956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CB0ED-33E4-4543-8826-C4E41C65D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6AC02-4A57-4707-A305-508B447F06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0FBD5-5EC7-4CB8-A744-28CBD9CCC1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42C47-4FE8-479F-B87F-011494A800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0B1BF-8628-439F-957F-ADBDFA1903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21E75-56DF-4D35-B30E-E6032A7B62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17BFF-9457-40A2-9630-4629809A85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1D512-725C-4EAD-8892-3B2F515914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D52D6-A4EE-4892-9C69-B4DCF09A8C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302D84-A5E6-4867-BEF8-2D999AE45C7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758AF-6477-47D2-BC03-42892A613E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076D89D-878D-45A1-A565-AD4799069A4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10" descr="LOGO-PP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3400" y="62484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11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267200" cy="5953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sz="1400" b="1">
                <a:solidFill>
                  <a:srgbClr val="2300DC"/>
                </a:solidFill>
                <a:latin typeface="Comic Sans MS" pitchFamily="66" charset="0"/>
                <a:cs typeface="Arial" pitchFamily="34" charset="0"/>
              </a:rPr>
              <a:t>New SC Training 2011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sz="1400" b="1">
                <a:solidFill>
                  <a:srgbClr val="2300DC"/>
                </a:solidFill>
                <a:latin typeface="Comic Sans MS" pitchFamily="66" charset="0"/>
                <a:cs typeface="Arial" pitchFamily="34" charset="0"/>
              </a:rPr>
              <a:t>Barbara Rodon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sz="1400" b="1">
                <a:solidFill>
                  <a:srgbClr val="2300DC"/>
                </a:solidFill>
                <a:latin typeface="Comic Sans MS" pitchFamily="66" charset="0"/>
                <a:cs typeface="Arial" pitchFamily="34" charset="0"/>
              </a:rPr>
              <a:t>SC Florida6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r">
              <a:defRPr sz="1200">
                <a:latin typeface="Verdana" pitchFamily="-128" charset="0"/>
              </a:defRPr>
            </a:lvl1pPr>
          </a:lstStyle>
          <a:p>
            <a:pPr>
              <a:defRPr/>
            </a:pPr>
            <a:fld id="{15AB7EDD-962A-4363-8B75-3413D051F778}" type="slidenum">
              <a:rPr lang="en-US">
                <a:cs typeface="Arial" charset="0"/>
              </a:rPr>
              <a:pPr>
                <a:defRPr/>
              </a:pPr>
              <a:t>‹#›</a:t>
            </a:fld>
            <a:endParaRPr lang="en-US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r>
              <a:rPr lang="en-US" sz="4000" b="1"/>
              <a:t>New SC Training 2011 Leadership</a:t>
            </a:r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981200" y="4648200"/>
            <a:ext cx="434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cs typeface="Arial" pitchFamily="34" charset="0"/>
            </a:endParaRPr>
          </a:p>
        </p:txBody>
      </p:sp>
      <p:sp>
        <p:nvSpPr>
          <p:cNvPr id="4100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927100" y="3216275"/>
            <a:ext cx="7367588" cy="647700"/>
          </a:xfrm>
        </p:spPr>
        <p:txBody>
          <a:bodyPr/>
          <a:lstStyle/>
          <a:p>
            <a:pPr marL="469900" indent="-469900" algn="ctr">
              <a:buFontTx/>
              <a:buNone/>
            </a:pPr>
            <a:r>
              <a:rPr lang="en-US" sz="3700" i="1" dirty="0" smtClean="0"/>
              <a:t>Recruiting</a:t>
            </a:r>
          </a:p>
          <a:p>
            <a:pPr marL="469900" indent="-469900" algn="ctr">
              <a:buFontTx/>
              <a:buNone/>
            </a:pPr>
            <a:endParaRPr lang="en-US" sz="3700" i="1" dirty="0"/>
          </a:p>
          <a:p>
            <a:pPr marL="469900" indent="-469900" algn="ctr">
              <a:buFontTx/>
              <a:buNone/>
            </a:pPr>
            <a:r>
              <a:rPr lang="en-US" sz="3700" i="1" dirty="0" smtClean="0"/>
              <a:t>Who? </a:t>
            </a:r>
            <a:r>
              <a:rPr lang="en-US" sz="3700" i="1" dirty="0" err="1" smtClean="0"/>
              <a:t>Where?Why</a:t>
            </a:r>
            <a:r>
              <a:rPr lang="en-US" sz="3700" i="1" dirty="0" smtClean="0"/>
              <a:t>?</a:t>
            </a:r>
            <a:endParaRPr lang="en-US" sz="37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Recruiting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Cable TV station shows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Local early morning TV shows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Recruiting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Colleges</a:t>
            </a:r>
          </a:p>
          <a:p>
            <a:pPr lvl="1" eaLnBrk="1" hangingPunct="1"/>
            <a:r>
              <a:rPr lang="en-US" smtClean="0"/>
              <a:t>Many have specific departments set up to offer volunteer opportunities</a:t>
            </a:r>
          </a:p>
          <a:p>
            <a:pPr lvl="1" eaLnBrk="1" hangingPunct="1"/>
            <a:r>
              <a:rPr lang="en-US" smtClean="0"/>
              <a:t>Accounting or business departments</a:t>
            </a:r>
          </a:p>
          <a:p>
            <a:pPr eaLnBrk="1" hangingPunct="1"/>
            <a:r>
              <a:rPr lang="en-US" smtClean="0"/>
              <a:t>Law school</a:t>
            </a:r>
          </a:p>
          <a:p>
            <a:pPr lvl="1" eaLnBrk="1" hangingPunct="1"/>
            <a:r>
              <a:rPr lang="en-US" smtClean="0"/>
              <a:t>Most require students to have pro bono hours to graduate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Technology Volunteers</a:t>
            </a:r>
          </a:p>
          <a:p>
            <a:pPr lvl="1" eaLnBrk="1" hangingPunct="1"/>
            <a:r>
              <a:rPr lang="en-US" smtClean="0"/>
              <a:t>Computer clubs</a:t>
            </a:r>
          </a:p>
          <a:p>
            <a:pPr lvl="1" eaLnBrk="1" hangingPunct="1"/>
            <a:r>
              <a:rPr lang="en-US" smtClean="0"/>
              <a:t>Photography clubs</a:t>
            </a:r>
          </a:p>
          <a:p>
            <a:pPr lvl="1" eaLnBrk="1" hangingPunct="1"/>
            <a:r>
              <a:rPr lang="en-US" smtClean="0"/>
              <a:t>Technical school</a:t>
            </a:r>
          </a:p>
          <a:p>
            <a:pPr lvl="1" eaLnBrk="1" hangingPunct="1"/>
            <a:r>
              <a:rPr lang="en-US" smtClean="0"/>
              <a:t>Colleges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Recruiting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001000" cy="4267200"/>
          </a:xfrm>
        </p:spPr>
        <p:txBody>
          <a:bodyPr/>
          <a:lstStyle/>
          <a:p>
            <a:pPr eaLnBrk="1" hangingPunct="1"/>
            <a:r>
              <a:rPr lang="en-US" sz="2800" smtClean="0"/>
              <a:t>Createthegood.org (AARP site) </a:t>
            </a:r>
          </a:p>
          <a:p>
            <a:pPr eaLnBrk="1" hangingPunct="1"/>
            <a:r>
              <a:rPr lang="en-US" sz="2800" smtClean="0"/>
              <a:t>Allforgood.org </a:t>
            </a:r>
          </a:p>
          <a:p>
            <a:pPr eaLnBrk="1" hangingPunct="1"/>
            <a:r>
              <a:rPr lang="en-US" sz="2800" smtClean="0"/>
              <a:t>VolunteerMatch.org</a:t>
            </a:r>
          </a:p>
          <a:p>
            <a:pPr eaLnBrk="1" hangingPunct="1"/>
            <a:r>
              <a:rPr lang="en-US" sz="2800" smtClean="0"/>
              <a:t>Facebook</a:t>
            </a:r>
          </a:p>
          <a:p>
            <a:pPr eaLnBrk="1" hangingPunct="1"/>
            <a:r>
              <a:rPr lang="en-US" sz="2800" smtClean="0"/>
              <a:t>Create website for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9" name="Picture 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12626" t="20673" r="13722" b="5680"/>
          <a:stretch>
            <a:fillRect/>
          </a:stretch>
        </p:blipFill>
        <p:spPr bwMode="auto">
          <a:xfrm>
            <a:off x="914400" y="228600"/>
            <a:ext cx="720557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 rot="1512296">
            <a:off x="6662173" y="361344"/>
            <a:ext cx="484187" cy="9779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 l="13125" t="20000" r="14375" b="5000"/>
          <a:stretch>
            <a:fillRect/>
          </a:stretch>
        </p:blipFill>
        <p:spPr bwMode="auto">
          <a:xfrm>
            <a:off x="152400" y="304800"/>
            <a:ext cx="8839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9" name="Picture 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 l="12626" t="20673" r="13722" b="5680"/>
          <a:stretch>
            <a:fillRect/>
          </a:stretch>
        </p:blipFill>
        <p:spPr bwMode="auto">
          <a:xfrm>
            <a:off x="914400" y="228600"/>
            <a:ext cx="720557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own Arrow 4"/>
          <p:cNvSpPr/>
          <p:nvPr/>
        </p:nvSpPr>
        <p:spPr>
          <a:xfrm rot="1512296">
            <a:off x="6662173" y="361344"/>
            <a:ext cx="484187" cy="9779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wn Arrow 7"/>
          <p:cNvSpPr/>
          <p:nvPr/>
        </p:nvSpPr>
        <p:spPr>
          <a:xfrm rot="7777342">
            <a:off x="7756631" y="54282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l="13125" t="20000" r="14375" b="5000"/>
          <a:stretch>
            <a:fillRect/>
          </a:stretch>
        </p:blipFill>
        <p:spPr bwMode="auto">
          <a:xfrm>
            <a:off x="152400" y="304800"/>
            <a:ext cx="8839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2667000" y="609600"/>
            <a:ext cx="3657600" cy="2971800"/>
          </a:xfrm>
          <a:prstGeom prst="ellipse">
            <a:avLst/>
          </a:prstGeom>
          <a:noFill/>
          <a:ln w="539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6323311">
            <a:off x="7666677" y="442373"/>
            <a:ext cx="484632" cy="982720"/>
          </a:xfrm>
          <a:prstGeom prst="downArrow">
            <a:avLst/>
          </a:prstGeom>
          <a:noFill/>
          <a:ln w="508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 l="12626" t="20673" r="13722" b="5680"/>
          <a:stretch>
            <a:fillRect/>
          </a:stretch>
        </p:blipFill>
        <p:spPr bwMode="auto">
          <a:xfrm>
            <a:off x="914400" y="228600"/>
            <a:ext cx="720557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ight Arrow 4"/>
          <p:cNvSpPr/>
          <p:nvPr/>
        </p:nvSpPr>
        <p:spPr>
          <a:xfrm>
            <a:off x="2133600" y="3733800"/>
            <a:ext cx="1283208" cy="304800"/>
          </a:xfrm>
          <a:prstGeom prst="rightArrow">
            <a:avLst/>
          </a:prstGeom>
          <a:solidFill>
            <a:srgbClr val="C0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20000" r="11250" b="5000"/>
          <a:stretch>
            <a:fillRect/>
          </a:stretch>
        </p:blipFill>
        <p:spPr bwMode="auto">
          <a:xfrm>
            <a:off x="190500" y="457200"/>
            <a:ext cx="8763000" cy="5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4495800" y="304800"/>
            <a:ext cx="4648200" cy="914400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Volunteer Recruitment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levels of volunteers are needed</a:t>
            </a:r>
          </a:p>
          <a:p>
            <a:pPr eaLnBrk="1" hangingPunct="1"/>
            <a:r>
              <a:rPr lang="en-US" dirty="0" smtClean="0"/>
              <a:t>Special target areas geographically</a:t>
            </a:r>
          </a:p>
          <a:p>
            <a:pPr eaLnBrk="1" hangingPunct="1"/>
            <a:r>
              <a:rPr lang="en-US" dirty="0" smtClean="0"/>
              <a:t>Focus on diversity</a:t>
            </a:r>
          </a:p>
          <a:p>
            <a:pPr eaLnBrk="1" hangingPunct="1"/>
            <a:r>
              <a:rPr lang="en-US" dirty="0" smtClean="0"/>
              <a:t>What has worked in the past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1250" t="18000" r="21250" b="6000"/>
          <a:stretch>
            <a:fillRect/>
          </a:stretch>
        </p:blipFill>
        <p:spPr bwMode="auto">
          <a:xfrm>
            <a:off x="457200" y="228600"/>
            <a:ext cx="82296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 l="10000" t="18000" r="10625" b="5000"/>
          <a:stretch>
            <a:fillRect/>
          </a:stretch>
        </p:blipFill>
        <p:spPr bwMode="auto">
          <a:xfrm>
            <a:off x="266700" y="304800"/>
            <a:ext cx="8610600" cy="522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 cstate="print"/>
          <a:srcRect l="9375" t="16000" r="10625" b="15000"/>
          <a:stretch>
            <a:fillRect/>
          </a:stretch>
        </p:blipFill>
        <p:spPr bwMode="auto">
          <a:xfrm>
            <a:off x="331305" y="838200"/>
            <a:ext cx="848139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152400" y="1752600"/>
            <a:ext cx="3048000" cy="1752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20000" r="19375" b="24000"/>
          <a:stretch>
            <a:fillRect/>
          </a:stretch>
        </p:blipFill>
        <p:spPr bwMode="auto">
          <a:xfrm>
            <a:off x="228600" y="685800"/>
            <a:ext cx="8686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0000" t="18000" r="20000" b="28000"/>
          <a:stretch>
            <a:fillRect/>
          </a:stretch>
        </p:blipFill>
        <p:spPr bwMode="auto">
          <a:xfrm>
            <a:off x="304800" y="990600"/>
            <a:ext cx="8534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381000" y="2667000"/>
            <a:ext cx="2971800" cy="1676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9375" t="21000" r="17500" b="14000"/>
          <a:stretch>
            <a:fillRect/>
          </a:stretch>
        </p:blipFill>
        <p:spPr bwMode="auto">
          <a:xfrm>
            <a:off x="114300" y="685800"/>
            <a:ext cx="8915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ight Arrow 2"/>
          <p:cNvSpPr/>
          <p:nvPr/>
        </p:nvSpPr>
        <p:spPr>
          <a:xfrm>
            <a:off x="1371600" y="3886200"/>
            <a:ext cx="1588008" cy="4846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9375" t="20000" r="17500" b="12000"/>
          <a:stretch>
            <a:fillRect/>
          </a:stretch>
        </p:blipFill>
        <p:spPr bwMode="auto">
          <a:xfrm>
            <a:off x="114300" y="381000"/>
            <a:ext cx="8915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ight Arrow 2"/>
          <p:cNvSpPr/>
          <p:nvPr/>
        </p:nvSpPr>
        <p:spPr>
          <a:xfrm>
            <a:off x="1066800" y="2819400"/>
            <a:ext cx="1816608" cy="48463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750" t="18000" r="16875" b="20000"/>
          <a:stretch>
            <a:fillRect/>
          </a:stretch>
        </p:blipFill>
        <p:spPr bwMode="auto">
          <a:xfrm>
            <a:off x="342900" y="838200"/>
            <a:ext cx="8458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8125" t="23000" r="11875" b="5000"/>
          <a:stretch>
            <a:fillRect/>
          </a:stretch>
        </p:blipFill>
        <p:spPr bwMode="auto">
          <a:xfrm>
            <a:off x="914400" y="5334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1143000" y="4191000"/>
            <a:ext cx="6705600" cy="1447800"/>
          </a:xfrm>
          <a:prstGeom prst="round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0625" t="20000" r="16875" b="13000"/>
          <a:stretch>
            <a:fillRect/>
          </a:stretch>
        </p:blipFill>
        <p:spPr bwMode="auto">
          <a:xfrm>
            <a:off x="152400" y="457200"/>
            <a:ext cx="8839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Volunteer Recruitment	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Look at why people volunteer</a:t>
            </a:r>
          </a:p>
          <a:p>
            <a:pPr eaLnBrk="1" hangingPunct="1"/>
            <a:r>
              <a:rPr lang="en-US" dirty="0" smtClean="0"/>
              <a:t>AARP Tax-Aide volunteer recruitment resources</a:t>
            </a:r>
          </a:p>
          <a:p>
            <a:pPr eaLnBrk="1" hangingPunct="1"/>
            <a:r>
              <a:rPr lang="en-US" dirty="0" smtClean="0"/>
              <a:t>AARP resources</a:t>
            </a:r>
          </a:p>
          <a:p>
            <a:pPr eaLnBrk="1" hangingPunct="1"/>
            <a:r>
              <a:rPr lang="en-US" dirty="0" smtClean="0"/>
              <a:t>Everyone is responsible for recruiting new volunteers</a:t>
            </a:r>
          </a:p>
          <a:p>
            <a:pPr eaLnBrk="1" hangingPunct="1"/>
            <a:r>
              <a:rPr lang="en-US" dirty="0" smtClean="0"/>
              <a:t>No one “right” way to do volunteer recruitment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696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600" smtClean="0"/>
              <a:t>Communicate, communicate, communicate</a:t>
            </a:r>
          </a:p>
          <a:p>
            <a:pPr eaLnBrk="1" hangingPunct="1"/>
            <a:r>
              <a:rPr lang="en-US" sz="2600" smtClean="0"/>
              <a:t>Provide them with tools needed</a:t>
            </a:r>
          </a:p>
          <a:p>
            <a:pPr eaLnBrk="1" hangingPunct="1"/>
            <a:r>
              <a:rPr lang="en-US" sz="2600" smtClean="0"/>
              <a:t>Communicate, communicate, communicate</a:t>
            </a:r>
          </a:p>
          <a:p>
            <a:pPr eaLnBrk="1" hangingPunct="1"/>
            <a:r>
              <a:rPr lang="en-US" sz="2600" smtClean="0"/>
              <a:t>Make them feel appreciated</a:t>
            </a:r>
          </a:p>
          <a:p>
            <a:pPr eaLnBrk="1" hangingPunct="1"/>
            <a:r>
              <a:rPr lang="en-US" sz="2600" smtClean="0"/>
              <a:t>Communicate, communicate, communicate</a:t>
            </a:r>
          </a:p>
          <a:p>
            <a:pPr eaLnBrk="1" hangingPunct="1"/>
            <a:r>
              <a:rPr lang="en-US" sz="2600" smtClean="0"/>
              <a:t>Have fun</a:t>
            </a:r>
          </a:p>
          <a:p>
            <a:pPr eaLnBrk="1" hangingPunct="1"/>
            <a:r>
              <a:rPr lang="en-US" sz="2600" smtClean="0"/>
              <a:t>Communicate, communicate, communicate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828800" y="1905000"/>
            <a:ext cx="5349541" cy="1754326"/>
          </a:xfrm>
          <a:prstGeom prst="rect">
            <a:avLst/>
          </a:prstGeom>
          <a:noFill/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Questions???</a:t>
            </a:r>
          </a:p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rial" charset="0"/>
              </a:rPr>
              <a:t>Comments!!!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21506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Age</a:t>
            </a:r>
          </a:p>
          <a:p>
            <a:pPr eaLnBrk="1" hangingPunct="1"/>
            <a:r>
              <a:rPr lang="en-US" smtClean="0"/>
              <a:t>Retired vs. employed</a:t>
            </a:r>
          </a:p>
          <a:p>
            <a:pPr eaLnBrk="1" hangingPunct="1"/>
            <a:r>
              <a:rPr lang="en-US" smtClean="0"/>
              <a:t>Background</a:t>
            </a:r>
          </a:p>
          <a:p>
            <a:pPr eaLnBrk="1" hangingPunct="1"/>
            <a:r>
              <a:rPr lang="en-US" smtClean="0"/>
              <a:t>Diversity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Counselors</a:t>
            </a:r>
          </a:p>
          <a:p>
            <a:pPr eaLnBrk="1" hangingPunct="1"/>
            <a:r>
              <a:rPr lang="en-US" smtClean="0"/>
              <a:t>Local Coordinators</a:t>
            </a:r>
          </a:p>
          <a:p>
            <a:pPr eaLnBrk="1" hangingPunct="1"/>
            <a:r>
              <a:rPr lang="en-US" smtClean="0"/>
              <a:t>Technical Coordinators</a:t>
            </a:r>
          </a:p>
          <a:p>
            <a:pPr eaLnBrk="1" hangingPunct="1"/>
            <a:r>
              <a:rPr lang="en-US" smtClean="0"/>
              <a:t>Client Facilitators</a:t>
            </a:r>
          </a:p>
          <a:p>
            <a:pPr eaLnBrk="1" hangingPunct="1"/>
            <a:r>
              <a:rPr lang="en-US" smtClean="0"/>
              <a:t>Administrative Coordinator</a:t>
            </a:r>
          </a:p>
          <a:p>
            <a:pPr eaLnBrk="1" hangingPunct="1"/>
            <a:r>
              <a:rPr lang="en-US" b="1" i="1" smtClean="0"/>
              <a:t>Communications Coordinator</a:t>
            </a:r>
          </a:p>
          <a:p>
            <a:pPr eaLnBrk="1" hangingPunct="1"/>
            <a:r>
              <a:rPr lang="en-US" smtClean="0"/>
              <a:t>Instructors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2560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Computer literate</a:t>
            </a:r>
          </a:p>
          <a:p>
            <a:pPr eaLnBrk="1" hangingPunct="1"/>
            <a:r>
              <a:rPr lang="en-US" smtClean="0"/>
              <a:t>Outgoing</a:t>
            </a:r>
          </a:p>
          <a:p>
            <a:pPr eaLnBrk="1" hangingPunct="1"/>
            <a:r>
              <a:rPr lang="en-US" smtClean="0"/>
              <a:t>Helpful</a:t>
            </a:r>
          </a:p>
          <a:p>
            <a:pPr eaLnBrk="1" hangingPunct="1"/>
            <a:r>
              <a:rPr lang="en-US" smtClean="0"/>
              <a:t>Volunteer spirit</a:t>
            </a:r>
          </a:p>
          <a:p>
            <a:pPr eaLnBrk="1" hangingPunct="1"/>
            <a:r>
              <a:rPr lang="en-US" smtClean="0"/>
              <a:t>Flexible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Civic clubs</a:t>
            </a:r>
          </a:p>
          <a:p>
            <a:pPr eaLnBrk="1" hangingPunct="1"/>
            <a:r>
              <a:rPr lang="en-US" dirty="0" smtClean="0"/>
              <a:t>AARP chapter meetings</a:t>
            </a:r>
          </a:p>
          <a:p>
            <a:pPr eaLnBrk="1" hangingPunct="1"/>
            <a:r>
              <a:rPr lang="en-US" dirty="0" smtClean="0"/>
              <a:t>NARFE chapter meetings</a:t>
            </a:r>
          </a:p>
          <a:p>
            <a:pPr eaLnBrk="1" hangingPunct="1"/>
            <a:r>
              <a:rPr lang="en-US" dirty="0" smtClean="0"/>
              <a:t>Senior groups at places of worship</a:t>
            </a:r>
          </a:p>
          <a:p>
            <a:pPr eaLnBrk="1" hangingPunct="1"/>
            <a:r>
              <a:rPr lang="en-US" dirty="0" smtClean="0"/>
              <a:t>Retirement group luncheons</a:t>
            </a:r>
          </a:p>
          <a:p>
            <a:pPr eaLnBrk="1" hangingPunct="1"/>
            <a:r>
              <a:rPr lang="en-US" dirty="0" smtClean="0"/>
              <a:t>Large employers</a:t>
            </a:r>
          </a:p>
          <a:p>
            <a:pPr eaLnBrk="1" hangingPunct="1"/>
            <a:r>
              <a:rPr lang="en-US" dirty="0" smtClean="0"/>
              <a:t>Professional organizations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Recruitment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Brochures</a:t>
            </a:r>
          </a:p>
          <a:p>
            <a:pPr lvl="1" eaLnBrk="1" hangingPunct="1"/>
            <a:r>
              <a:rPr lang="en-US" dirty="0" smtClean="0"/>
              <a:t>Doctors’ offices</a:t>
            </a:r>
          </a:p>
          <a:p>
            <a:pPr lvl="1" eaLnBrk="1" hangingPunct="1"/>
            <a:r>
              <a:rPr lang="en-US" dirty="0" smtClean="0"/>
              <a:t>Restaurants</a:t>
            </a:r>
          </a:p>
          <a:p>
            <a:pPr lvl="1" eaLnBrk="1" hangingPunct="1"/>
            <a:r>
              <a:rPr lang="en-US" dirty="0" smtClean="0"/>
              <a:t>Employee lounges</a:t>
            </a:r>
          </a:p>
          <a:p>
            <a:pPr lvl="1" eaLnBrk="1" hangingPunct="1"/>
            <a:r>
              <a:rPr lang="en-US" dirty="0" smtClean="0"/>
              <a:t>Libraries</a:t>
            </a:r>
          </a:p>
          <a:p>
            <a:pPr eaLnBrk="1" hangingPunct="1"/>
            <a:r>
              <a:rPr lang="en-US" dirty="0" smtClean="0"/>
              <a:t>Signs</a:t>
            </a:r>
          </a:p>
          <a:p>
            <a:pPr lvl="1" eaLnBrk="1" hangingPunct="1"/>
            <a:r>
              <a:rPr lang="en-US" dirty="0" smtClean="0"/>
              <a:t>Store windows</a:t>
            </a:r>
          </a:p>
          <a:p>
            <a:pPr lvl="1" eaLnBrk="1" hangingPunct="1"/>
            <a:r>
              <a:rPr lang="en-US" dirty="0" smtClean="0"/>
              <a:t>Bulletin boards at apartments, places of worship, club houses</a:t>
            </a:r>
          </a:p>
          <a:p>
            <a:pPr lvl="1"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Volunteer Recruiting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Newspaper articles</a:t>
            </a:r>
          </a:p>
          <a:p>
            <a:pPr eaLnBrk="1" hangingPunct="1"/>
            <a:r>
              <a:rPr lang="en-US" smtClean="0"/>
              <a:t>Bulletins for places of worship</a:t>
            </a:r>
          </a:p>
          <a:p>
            <a:pPr eaLnBrk="1" hangingPunct="1"/>
            <a:r>
              <a:rPr lang="en-US" smtClean="0"/>
              <a:t>Homeowner association newsletters</a:t>
            </a:r>
          </a:p>
          <a:p>
            <a:pPr eaLnBrk="1" hangingPunct="1"/>
            <a:r>
              <a:rPr lang="en-US" smtClean="0"/>
              <a:t>Retirement group newsletters</a:t>
            </a:r>
          </a:p>
          <a:p>
            <a:pPr eaLnBrk="1" hangingPunct="1"/>
            <a:r>
              <a:rPr lang="en-US" smtClean="0"/>
              <a:t>Public service announcements</a:t>
            </a:r>
          </a:p>
          <a:p>
            <a:pPr eaLnBrk="1" hangingPunct="1"/>
            <a:r>
              <a:rPr lang="en-US" smtClean="0"/>
              <a:t>Banners on cable TV stations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796</Words>
  <Application>Microsoft Office PowerPoint</Application>
  <PresentationFormat>On-screen Show (4:3)</PresentationFormat>
  <Paragraphs>206</Paragraphs>
  <Slides>60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Default Design</vt:lpstr>
      <vt:lpstr>New SC Training 2011 Leadership</vt:lpstr>
      <vt:lpstr>Volunteer Recruitment</vt:lpstr>
      <vt:lpstr>Volunteer Recruitment </vt:lpstr>
      <vt:lpstr>Volunteer Recruitment</vt:lpstr>
      <vt:lpstr>Volunteer Recruitment</vt:lpstr>
      <vt:lpstr>Volunteer Recruitment</vt:lpstr>
      <vt:lpstr>Volunteer Recruitment</vt:lpstr>
      <vt:lpstr>Volunteer Recruitment</vt:lpstr>
      <vt:lpstr>Volunteer Recruiting</vt:lpstr>
      <vt:lpstr>Volunteer Recruiting</vt:lpstr>
      <vt:lpstr>Volunteer Recruiting</vt:lpstr>
      <vt:lpstr>Volunteer Recruitment</vt:lpstr>
      <vt:lpstr>Volunteer Recruiting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Volunteer Recruitment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SC Training 2011 Leadership</dc:title>
  <dc:creator>Gwen Williams</dc:creator>
  <cp:lastModifiedBy>dhowe</cp:lastModifiedBy>
  <cp:revision>4</cp:revision>
  <dcterms:created xsi:type="dcterms:W3CDTF">2011-06-25T11:52:58Z</dcterms:created>
  <dcterms:modified xsi:type="dcterms:W3CDTF">2011-07-19T15:41:12Z</dcterms:modified>
</cp:coreProperties>
</file>